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5" r:id="rId3"/>
    <p:sldId id="257" r:id="rId4"/>
    <p:sldId id="258" r:id="rId5"/>
    <p:sldId id="259" r:id="rId6"/>
    <p:sldId id="260" r:id="rId7"/>
    <p:sldId id="262" r:id="rId8"/>
    <p:sldId id="273" r:id="rId9"/>
    <p:sldId id="266" r:id="rId10"/>
    <p:sldId id="268" r:id="rId11"/>
    <p:sldId id="269" r:id="rId12"/>
    <p:sldId id="271" r:id="rId13"/>
    <p:sldId id="272" r:id="rId14"/>
    <p:sldId id="263" r:id="rId15"/>
    <p:sldId id="27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D38DA35-D349-440F-8CB6-8C7AA71775C5}" type="datetimeFigureOut">
              <a:rPr lang="en-US" smtClean="0"/>
              <a:pPr/>
              <a:t>12/2/2011</a:t>
            </a:fld>
            <a:endParaRPr lang="en-IN"/>
          </a:p>
        </p:txBody>
      </p:sp>
      <p:sp>
        <p:nvSpPr>
          <p:cNvPr id="16" name="Slide Number Placeholder 15"/>
          <p:cNvSpPr>
            <a:spLocks noGrp="1"/>
          </p:cNvSpPr>
          <p:nvPr>
            <p:ph type="sldNum" sz="quarter" idx="11"/>
          </p:nvPr>
        </p:nvSpPr>
        <p:spPr/>
        <p:txBody>
          <a:bodyPr/>
          <a:lstStyle/>
          <a:p>
            <a:fld id="{48037024-7B02-4C8C-885A-314C90C6DB65}" type="slidenum">
              <a:rPr lang="en-IN" smtClean="0"/>
              <a:pPr/>
              <a:t>‹#›</a:t>
            </a:fld>
            <a:endParaRPr lang="en-IN"/>
          </a:p>
        </p:txBody>
      </p:sp>
      <p:sp>
        <p:nvSpPr>
          <p:cNvPr id="17" name="Footer Placeholder 16"/>
          <p:cNvSpPr>
            <a:spLocks noGrp="1"/>
          </p:cNvSpPr>
          <p:nvPr>
            <p:ph type="ftr" sz="quarter" idx="12"/>
          </p:nvPr>
        </p:nvSpPr>
        <p:spPr/>
        <p:txBody>
          <a:bodyPr/>
          <a:lstStyle/>
          <a:p>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38DA35-D349-440F-8CB6-8C7AA71775C5}" type="datetimeFigureOut">
              <a:rPr lang="en-US" smtClean="0"/>
              <a:pPr/>
              <a:t>12/2/2011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8037024-7B02-4C8C-885A-314C90C6DB65}"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38DA35-D349-440F-8CB6-8C7AA71775C5}" type="datetimeFigureOut">
              <a:rPr lang="en-US" smtClean="0"/>
              <a:pPr/>
              <a:t>12/2/2011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8037024-7B02-4C8C-885A-314C90C6DB65}"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D38DA35-D349-440F-8CB6-8C7AA71775C5}" type="datetimeFigureOut">
              <a:rPr lang="en-US" smtClean="0"/>
              <a:pPr/>
              <a:t>12/2/2011</a:t>
            </a:fld>
            <a:endParaRPr lang="en-IN"/>
          </a:p>
        </p:txBody>
      </p:sp>
      <p:sp>
        <p:nvSpPr>
          <p:cNvPr id="15" name="Slide Number Placeholder 14"/>
          <p:cNvSpPr>
            <a:spLocks noGrp="1"/>
          </p:cNvSpPr>
          <p:nvPr>
            <p:ph type="sldNum" sz="quarter" idx="15"/>
          </p:nvPr>
        </p:nvSpPr>
        <p:spPr/>
        <p:txBody>
          <a:bodyPr/>
          <a:lstStyle>
            <a:lvl1pPr algn="ctr">
              <a:defRPr/>
            </a:lvl1pPr>
          </a:lstStyle>
          <a:p>
            <a:fld id="{48037024-7B02-4C8C-885A-314C90C6DB65}" type="slidenum">
              <a:rPr lang="en-IN" smtClean="0"/>
              <a:pPr/>
              <a:t>‹#›</a:t>
            </a:fld>
            <a:endParaRPr lang="en-IN"/>
          </a:p>
        </p:txBody>
      </p:sp>
      <p:sp>
        <p:nvSpPr>
          <p:cNvPr id="16" name="Footer Placeholder 15"/>
          <p:cNvSpPr>
            <a:spLocks noGrp="1"/>
          </p:cNvSpPr>
          <p:nvPr>
            <p:ph type="ftr" sz="quarter" idx="16"/>
          </p:nvPr>
        </p:nvSpPr>
        <p:spPr/>
        <p:txBody>
          <a:bodyPr/>
          <a:lstStyle/>
          <a:p>
            <a:endParaRPr lang="en-IN"/>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D38DA35-D349-440F-8CB6-8C7AA71775C5}" type="datetimeFigureOut">
              <a:rPr lang="en-US" smtClean="0"/>
              <a:pPr/>
              <a:t>12/2/2011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8037024-7B02-4C8C-885A-314C90C6DB65}" type="slidenum">
              <a:rPr lang="en-IN" smtClean="0"/>
              <a:pPr/>
              <a:t>‹#›</a:t>
            </a:fld>
            <a:endParaRPr lang="en-IN"/>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D38DA35-D349-440F-8CB6-8C7AA71775C5}" type="datetimeFigureOut">
              <a:rPr lang="en-US" smtClean="0"/>
              <a:pPr/>
              <a:t>12/2/2011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8037024-7B02-4C8C-885A-314C90C6DB65}" type="slidenum">
              <a:rPr lang="en-IN" smtClean="0"/>
              <a:pPr/>
              <a:t>‹#›</a:t>
            </a:fld>
            <a:endParaRPr lang="en-IN"/>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8037024-7B02-4C8C-885A-314C90C6DB65}" type="slidenum">
              <a:rPr lang="en-IN" smtClean="0"/>
              <a:pPr/>
              <a:t>‹#›</a:t>
            </a:fld>
            <a:endParaRPr lang="en-IN"/>
          </a:p>
        </p:txBody>
      </p:sp>
      <p:sp>
        <p:nvSpPr>
          <p:cNvPr id="8" name="Footer Placeholder 7"/>
          <p:cNvSpPr>
            <a:spLocks noGrp="1"/>
          </p:cNvSpPr>
          <p:nvPr>
            <p:ph type="ftr" sz="quarter" idx="11"/>
          </p:nvPr>
        </p:nvSpPr>
        <p:spPr/>
        <p:txBody>
          <a:bodyPr/>
          <a:lstStyle/>
          <a:p>
            <a:endParaRPr lang="en-IN"/>
          </a:p>
        </p:txBody>
      </p:sp>
      <p:sp>
        <p:nvSpPr>
          <p:cNvPr id="7" name="Date Placeholder 6"/>
          <p:cNvSpPr>
            <a:spLocks noGrp="1"/>
          </p:cNvSpPr>
          <p:nvPr>
            <p:ph type="dt" sz="half" idx="10"/>
          </p:nvPr>
        </p:nvSpPr>
        <p:spPr/>
        <p:txBody>
          <a:bodyPr/>
          <a:lstStyle/>
          <a:p>
            <a:fld id="{FD38DA35-D349-440F-8CB6-8C7AA71775C5}" type="datetimeFigureOut">
              <a:rPr lang="en-US" smtClean="0"/>
              <a:pPr/>
              <a:t>12/2/2011</a:t>
            </a:fld>
            <a:endParaRPr lang="en-IN"/>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38DA35-D349-440F-8CB6-8C7AA71775C5}" type="datetimeFigureOut">
              <a:rPr lang="en-US" smtClean="0"/>
              <a:pPr/>
              <a:t>12/2/2011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8037024-7B02-4C8C-885A-314C90C6DB65}" type="slidenum">
              <a:rPr lang="en-IN" smtClean="0"/>
              <a:pPr/>
              <a:t>‹#›</a:t>
            </a:fld>
            <a:endParaRPr lang="en-IN"/>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8DA35-D349-440F-8CB6-8C7AA71775C5}" type="datetimeFigureOut">
              <a:rPr lang="en-US" smtClean="0"/>
              <a:pPr/>
              <a:t>12/2/2011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8037024-7B02-4C8C-885A-314C90C6DB65}"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D38DA35-D349-440F-8CB6-8C7AA71775C5}" type="datetimeFigureOut">
              <a:rPr lang="en-US" smtClean="0"/>
              <a:pPr/>
              <a:t>12/2/2011</a:t>
            </a:fld>
            <a:endParaRPr lang="en-IN"/>
          </a:p>
        </p:txBody>
      </p:sp>
      <p:sp>
        <p:nvSpPr>
          <p:cNvPr id="9" name="Slide Number Placeholder 8"/>
          <p:cNvSpPr>
            <a:spLocks noGrp="1"/>
          </p:cNvSpPr>
          <p:nvPr>
            <p:ph type="sldNum" sz="quarter" idx="15"/>
          </p:nvPr>
        </p:nvSpPr>
        <p:spPr/>
        <p:txBody>
          <a:bodyPr/>
          <a:lstStyle/>
          <a:p>
            <a:fld id="{48037024-7B02-4C8C-885A-314C90C6DB65}" type="slidenum">
              <a:rPr lang="en-IN" smtClean="0"/>
              <a:pPr/>
              <a:t>‹#›</a:t>
            </a:fld>
            <a:endParaRPr lang="en-IN"/>
          </a:p>
        </p:txBody>
      </p:sp>
      <p:sp>
        <p:nvSpPr>
          <p:cNvPr id="10" name="Footer Placeholder 9"/>
          <p:cNvSpPr>
            <a:spLocks noGrp="1"/>
          </p:cNvSpPr>
          <p:nvPr>
            <p:ph type="ftr" sz="quarter" idx="16"/>
          </p:nvPr>
        </p:nvSpPr>
        <p:spPr/>
        <p:txBody>
          <a:bodyPr/>
          <a:lstStyle/>
          <a:p>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D38DA35-D349-440F-8CB6-8C7AA71775C5}" type="datetimeFigureOut">
              <a:rPr lang="en-US" smtClean="0"/>
              <a:pPr/>
              <a:t>12/2/2011</a:t>
            </a:fld>
            <a:endParaRPr lang="en-IN"/>
          </a:p>
        </p:txBody>
      </p:sp>
      <p:sp>
        <p:nvSpPr>
          <p:cNvPr id="9" name="Slide Number Placeholder 8"/>
          <p:cNvSpPr>
            <a:spLocks noGrp="1"/>
          </p:cNvSpPr>
          <p:nvPr>
            <p:ph type="sldNum" sz="quarter" idx="11"/>
          </p:nvPr>
        </p:nvSpPr>
        <p:spPr/>
        <p:txBody>
          <a:bodyPr/>
          <a:lstStyle/>
          <a:p>
            <a:fld id="{48037024-7B02-4C8C-885A-314C90C6DB65}" type="slidenum">
              <a:rPr lang="en-IN" smtClean="0"/>
              <a:pPr/>
              <a:t>‹#›</a:t>
            </a:fld>
            <a:endParaRPr lang="en-IN"/>
          </a:p>
        </p:txBody>
      </p:sp>
      <p:sp>
        <p:nvSpPr>
          <p:cNvPr id="10" name="Footer Placeholder 9"/>
          <p:cNvSpPr>
            <a:spLocks noGrp="1"/>
          </p:cNvSpPr>
          <p:nvPr>
            <p:ph type="ftr" sz="quarter" idx="12"/>
          </p:nvPr>
        </p:nvSpPr>
        <p:spPr/>
        <p:txBody>
          <a:bodyPr/>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D38DA35-D349-440F-8CB6-8C7AA71775C5}" type="datetimeFigureOut">
              <a:rPr lang="en-US" smtClean="0"/>
              <a:pPr/>
              <a:t>12/2/2011</a:t>
            </a:fld>
            <a:endParaRPr lang="en-IN"/>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IN"/>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8037024-7B02-4C8C-885A-314C90C6DB65}" type="slidenum">
              <a:rPr lang="en-IN" smtClean="0"/>
              <a:pPr/>
              <a:t>‹#›</a:t>
            </a:fld>
            <a:endParaRPr lang="en-IN"/>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resonancefm.com/wp-content/uploads/2008/02/alfredo-jaar-head-shot.jpg" TargetMode="External"/><Relationship Id="rId2" Type="http://schemas.openxmlformats.org/officeDocument/2006/relationships/hyperlink" Target="http://metroartwork.com/alfredo-jaar-biography-artwork-m-96.html" TargetMode="External"/><Relationship Id="rId1" Type="http://schemas.openxmlformats.org/officeDocument/2006/relationships/slideLayout" Target="../slideLayouts/slideLayout2.xml"/><Relationship Id="rId6" Type="http://schemas.openxmlformats.org/officeDocument/2006/relationships/hyperlink" Target="http://www.art21.org/videos/segment-alfredo-jaar-in-protest" TargetMode="External"/><Relationship Id="rId5" Type="http://schemas.openxmlformats.org/officeDocument/2006/relationships/hyperlink" Target="http://artnews.org/files/0000061000/0000060500.jpg/Alfredo_Jaar.jpg" TargetMode="External"/><Relationship Id="rId4" Type="http://schemas.openxmlformats.org/officeDocument/2006/relationships/hyperlink" Target="http://www.artnet.com/Galleries/Exhibitions.asp?gid=652&amp;cid=98404&amp;source=2&amp;type=2"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hoodmuseum.dartmouth.edu/collections/recent/200617.html" TargetMode="External"/><Relationship Id="rId2" Type="http://schemas.openxmlformats.org/officeDocument/2006/relationships/hyperlink" Target="http://www.e-flux.com/shows/view/9462" TargetMode="External"/><Relationship Id="rId1" Type="http://schemas.openxmlformats.org/officeDocument/2006/relationships/slideLayout" Target="../slideLayouts/slideLayout2.xml"/><Relationship Id="rId4" Type="http://schemas.openxmlformats.org/officeDocument/2006/relationships/hyperlink" Target="http://query.nytimes.com/gst/fullpage.html?res=9B03E6DE1331F933A25750C0A9609C8B6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7158" y="2928934"/>
            <a:ext cx="8458200" cy="914400"/>
          </a:xfrm>
        </p:spPr>
        <p:txBody>
          <a:bodyPr/>
          <a:lstStyle/>
          <a:p>
            <a:r>
              <a:rPr lang="en-US" sz="2400" dirty="0" smtClean="0"/>
              <a:t>Vaishnavi M. (10.1)</a:t>
            </a:r>
            <a:endParaRPr lang="en-IN" sz="2400" dirty="0"/>
          </a:p>
        </p:txBody>
      </p:sp>
      <p:sp>
        <p:nvSpPr>
          <p:cNvPr id="2" name="Title 1"/>
          <p:cNvSpPr>
            <a:spLocks noGrp="1"/>
          </p:cNvSpPr>
          <p:nvPr>
            <p:ph type="ctrTitle"/>
          </p:nvPr>
        </p:nvSpPr>
        <p:spPr>
          <a:xfrm>
            <a:off x="381000" y="4286256"/>
            <a:ext cx="8458200" cy="1222375"/>
          </a:xfrm>
        </p:spPr>
        <p:txBody>
          <a:bodyPr>
            <a:noAutofit/>
          </a:bodyPr>
          <a:lstStyle/>
          <a:p>
            <a:r>
              <a:rPr lang="en-US" sz="8800" dirty="0" smtClean="0"/>
              <a:t>Alfredo Jaar </a:t>
            </a:r>
            <a:endParaRPr lang="en-IN" sz="8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1462"/>
            <a:ext cx="8229600" cy="1219200"/>
          </a:xfrm>
        </p:spPr>
        <p:txBody>
          <a:bodyPr/>
          <a:lstStyle/>
          <a:p>
            <a:r>
              <a:rPr smtClean="0"/>
              <a:t>Muxima (2005)</a:t>
            </a:r>
            <a:endParaRPr lang="en-IN" dirty="0"/>
          </a:p>
        </p:txBody>
      </p:sp>
      <p:pic>
        <p:nvPicPr>
          <p:cNvPr id="23556" name="Picture 4" descr="20110430102950-4"/>
          <p:cNvPicPr>
            <a:picLocks noChangeAspect="1" noChangeArrowheads="1"/>
          </p:cNvPicPr>
          <p:nvPr/>
        </p:nvPicPr>
        <p:blipFill>
          <a:blip r:embed="rId2"/>
          <a:srcRect/>
          <a:stretch>
            <a:fillRect/>
          </a:stretch>
        </p:blipFill>
        <p:spPr bwMode="auto">
          <a:xfrm>
            <a:off x="3484582" y="3500438"/>
            <a:ext cx="5087946" cy="2861970"/>
          </a:xfrm>
          <a:prstGeom prst="rect">
            <a:avLst/>
          </a:prstGeom>
          <a:noFill/>
        </p:spPr>
      </p:pic>
      <p:sp>
        <p:nvSpPr>
          <p:cNvPr id="2" name="Content Placeholder 1"/>
          <p:cNvSpPr>
            <a:spLocks noGrp="1"/>
          </p:cNvSpPr>
          <p:nvPr>
            <p:ph idx="1"/>
          </p:nvPr>
        </p:nvSpPr>
        <p:spPr>
          <a:xfrm>
            <a:off x="414366" y="1285860"/>
            <a:ext cx="8229600" cy="4572000"/>
          </a:xfrm>
        </p:spPr>
        <p:txBody>
          <a:bodyPr>
            <a:normAutofit/>
          </a:bodyPr>
          <a:lstStyle/>
          <a:p>
            <a:pPr marL="0" indent="0">
              <a:buNone/>
            </a:pPr>
            <a:r>
              <a:rPr lang="en-US" sz="2000" dirty="0" smtClean="0">
                <a:latin typeface="Andalus" pitchFamily="18" charset="-78"/>
                <a:cs typeface="Andalus" pitchFamily="18" charset="-78"/>
              </a:rPr>
              <a:t>“</a:t>
            </a:r>
            <a:r>
              <a:rPr lang="en-US" sz="2000" dirty="0" err="1" smtClean="0">
                <a:latin typeface="Andalus" pitchFamily="18" charset="-78"/>
                <a:cs typeface="Andalus" pitchFamily="18" charset="-78"/>
              </a:rPr>
              <a:t>Muxima</a:t>
            </a:r>
            <a:r>
              <a:rPr lang="en-US" sz="2000" dirty="0" smtClean="0">
                <a:latin typeface="Andalus" pitchFamily="18" charset="-78"/>
                <a:cs typeface="Andalus" pitchFamily="18" charset="-78"/>
              </a:rPr>
              <a:t>” means “heart” in the indigenous language of Angola. </a:t>
            </a:r>
          </a:p>
          <a:p>
            <a:pPr marL="0" indent="0">
              <a:buNone/>
            </a:pPr>
            <a:r>
              <a:rPr lang="en-US" sz="2000" dirty="0" smtClean="0">
                <a:latin typeface="Andalus" pitchFamily="18" charset="-78"/>
                <a:cs typeface="Andalus" pitchFamily="18" charset="-78"/>
              </a:rPr>
              <a:t>This is one of the movies that was created by Alfredo Jaar. The movie is based on two people, one of which is an extremely lively and the other person is sad and slow and is not happy with life. </a:t>
            </a:r>
          </a:p>
          <a:p>
            <a:pPr marL="0" indent="0">
              <a:buNone/>
            </a:pPr>
            <a:r>
              <a:rPr lang="en-US" sz="2000" dirty="0" smtClean="0">
                <a:latin typeface="Andalus" pitchFamily="18" charset="-78"/>
                <a:cs typeface="Andalus" pitchFamily="18" charset="-78"/>
              </a:rPr>
              <a:t>The lady on the left, the one with the umbrella is the person who is happy in life, whereas the one on the right is the depressed one. </a:t>
            </a:r>
          </a:p>
          <a:p>
            <a:pPr marL="0" indent="0">
              <a:buNone/>
            </a:pPr>
            <a:r>
              <a:rPr lang="en-US" sz="2000" dirty="0" smtClean="0">
                <a:latin typeface="Andalus" pitchFamily="18" charset="-78"/>
                <a:cs typeface="Andalus" pitchFamily="18" charset="-78"/>
              </a:rPr>
              <a:t>I like the idea that has been                                                                                                   portrayed in the movie of                                                                                                 placing two people with                                                                                                                  different personalities                                                                                                   together. </a:t>
            </a:r>
            <a:endParaRPr lang="en-IN" sz="2000"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66810"/>
            <a:ext cx="8229600" cy="5191148"/>
          </a:xfrm>
        </p:spPr>
        <p:txBody>
          <a:bodyPr/>
          <a:lstStyle/>
          <a:p>
            <a:endParaRPr lang="en-IN" dirty="0"/>
          </a:p>
        </p:txBody>
      </p:sp>
      <p:sp>
        <p:nvSpPr>
          <p:cNvPr id="3" name="Title 2"/>
          <p:cNvSpPr>
            <a:spLocks noGrp="1"/>
          </p:cNvSpPr>
          <p:nvPr>
            <p:ph type="title"/>
          </p:nvPr>
        </p:nvSpPr>
        <p:spPr>
          <a:xfrm>
            <a:off x="342928" y="-219092"/>
            <a:ext cx="8229600" cy="1219200"/>
          </a:xfrm>
        </p:spPr>
        <p:txBody>
          <a:bodyPr/>
          <a:lstStyle/>
          <a:p>
            <a:r>
              <a:rPr smtClean="0"/>
              <a:t>Three women (2010)</a:t>
            </a:r>
            <a:endParaRPr lang="en-IN" dirty="0"/>
          </a:p>
        </p:txBody>
      </p:sp>
      <p:pic>
        <p:nvPicPr>
          <p:cNvPr id="26628" name="Picture 4" descr="Alfredo_Jaar.jpg"/>
          <p:cNvPicPr>
            <a:picLocks noChangeAspect="1" noChangeArrowheads="1"/>
          </p:cNvPicPr>
          <p:nvPr/>
        </p:nvPicPr>
        <p:blipFill>
          <a:blip r:embed="rId2"/>
          <a:srcRect/>
          <a:stretch>
            <a:fillRect/>
          </a:stretch>
        </p:blipFill>
        <p:spPr bwMode="auto">
          <a:xfrm>
            <a:off x="3786182" y="2501066"/>
            <a:ext cx="4833940" cy="385686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The Marx Lounge (2011)</a:t>
            </a:r>
            <a:endParaRPr lang="en-IN" dirty="0"/>
          </a:p>
        </p:txBody>
      </p:sp>
      <p:pic>
        <p:nvPicPr>
          <p:cNvPr id="28674" name="Picture 2" descr="20110430152810-10"/>
          <p:cNvPicPr>
            <a:picLocks noChangeAspect="1" noChangeArrowheads="1"/>
          </p:cNvPicPr>
          <p:nvPr/>
        </p:nvPicPr>
        <p:blipFill>
          <a:blip r:embed="rId2"/>
          <a:srcRect/>
          <a:stretch>
            <a:fillRect/>
          </a:stretch>
        </p:blipFill>
        <p:spPr bwMode="auto">
          <a:xfrm>
            <a:off x="3706833" y="3571876"/>
            <a:ext cx="5080009" cy="2857505"/>
          </a:xfrm>
          <a:prstGeom prst="rect">
            <a:avLst/>
          </a:prstGeom>
          <a:ln>
            <a:noFill/>
          </a:ln>
          <a:effectLst>
            <a:softEdge rad="112500"/>
          </a:effectLst>
        </p:spPr>
      </p:pic>
      <p:sp>
        <p:nvSpPr>
          <p:cNvPr id="2" name="Content Placeholder 1"/>
          <p:cNvSpPr>
            <a:spLocks noGrp="1"/>
          </p:cNvSpPr>
          <p:nvPr>
            <p:ph idx="1"/>
          </p:nvPr>
        </p:nvSpPr>
        <p:spPr/>
        <p:txBody>
          <a:bodyPr>
            <a:normAutofit/>
          </a:bodyPr>
          <a:lstStyle/>
          <a:p>
            <a:pPr marL="0" indent="0">
              <a:buNone/>
            </a:pPr>
            <a:r>
              <a:rPr lang="en-US" sz="2000" dirty="0" smtClean="0">
                <a:latin typeface="Andalus" pitchFamily="18" charset="-78"/>
                <a:cs typeface="Andalus" pitchFamily="18" charset="-78"/>
              </a:rPr>
              <a:t>The Marx Lounge was a </a:t>
            </a:r>
            <a:r>
              <a:rPr lang="en-IN" sz="2000" dirty="0" smtClean="0">
                <a:latin typeface="Andalus" pitchFamily="18" charset="-78"/>
                <a:cs typeface="Andalus" pitchFamily="18" charset="-78"/>
              </a:rPr>
              <a:t>Stedelijk Museum Bureau  in Amsterdam which was a place that had been converted into a reading room/library  with comfortable sofas, reading lamps and a large reading table. </a:t>
            </a:r>
            <a:r>
              <a:rPr lang="en-US" sz="2000" dirty="0" smtClean="0">
                <a:latin typeface="Andalus" pitchFamily="18" charset="-78"/>
                <a:cs typeface="Andalus" pitchFamily="18" charset="-78"/>
              </a:rPr>
              <a:t>The reading table had a variety of books placed on it spread out in a very organized manner. </a:t>
            </a:r>
          </a:p>
          <a:p>
            <a:pPr marL="0" indent="0">
              <a:buNone/>
            </a:pPr>
            <a:r>
              <a:rPr lang="en-IN" sz="2000" dirty="0" smtClean="0">
                <a:latin typeface="Andalus" pitchFamily="18" charset="-78"/>
                <a:cs typeface="Andalus" pitchFamily="18" charset="-78"/>
              </a:rPr>
              <a:t>This reading room made it very comfortable for people to gain and share their knowledge which they’d gained thorough books. </a:t>
            </a:r>
          </a:p>
        </p:txBody>
      </p:sp>
      <p:sp>
        <p:nvSpPr>
          <p:cNvPr id="5" name="TextBox 4"/>
          <p:cNvSpPr txBox="1"/>
          <p:nvPr/>
        </p:nvSpPr>
        <p:spPr>
          <a:xfrm>
            <a:off x="428596" y="3500438"/>
            <a:ext cx="2928958" cy="2308324"/>
          </a:xfrm>
          <a:prstGeom prst="rect">
            <a:avLst/>
          </a:prstGeom>
          <a:noFill/>
        </p:spPr>
        <p:txBody>
          <a:bodyPr wrap="square" rtlCol="0">
            <a:spAutoFit/>
          </a:bodyPr>
          <a:lstStyle/>
          <a:p>
            <a:r>
              <a:rPr lang="en-US" dirty="0" smtClean="0">
                <a:latin typeface="Andalus" pitchFamily="18" charset="-78"/>
                <a:cs typeface="Andalus" pitchFamily="18" charset="-78"/>
              </a:rPr>
              <a:t>According to me, the red colour given to the interiors of the place, will make it very welcoming and warm for the people and will also keep them wide awake just so that they can gain as much knowledge as the can. </a:t>
            </a:r>
            <a:endParaRPr lang="en-IN" dirty="0" smtClean="0">
              <a:latin typeface="Andalus" pitchFamily="18" charset="-78"/>
              <a:cs typeface="Andalus" pitchFamily="18"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85892"/>
            <a:ext cx="8229600" cy="4572000"/>
          </a:xfrm>
        </p:spPr>
        <p:txBody>
          <a:bodyPr>
            <a:normAutofit/>
          </a:bodyPr>
          <a:lstStyle/>
          <a:p>
            <a:pPr marL="0" indent="0">
              <a:buNone/>
            </a:pPr>
            <a:r>
              <a:rPr lang="en-US" sz="2000" dirty="0" smtClean="0">
                <a:latin typeface="Andalus" pitchFamily="18" charset="-78"/>
                <a:cs typeface="Andalus" pitchFamily="18" charset="-78"/>
              </a:rPr>
              <a:t>In this artwork,  Alfredo Jaar has tried to show the effects of war on people. The photograph on the left hand side was taken before the war and the eye of the person on the right hand side was taken after the war. There is a clear difference in the states of the eye. </a:t>
            </a:r>
            <a:endParaRPr lang="en-IN" sz="2000" dirty="0">
              <a:latin typeface="Andalus" pitchFamily="18" charset="-78"/>
              <a:cs typeface="Andalus" pitchFamily="18" charset="-78"/>
            </a:endParaRPr>
          </a:p>
        </p:txBody>
      </p:sp>
      <p:sp>
        <p:nvSpPr>
          <p:cNvPr id="3" name="Title 2"/>
          <p:cNvSpPr>
            <a:spLocks noGrp="1"/>
          </p:cNvSpPr>
          <p:nvPr>
            <p:ph type="title"/>
          </p:nvPr>
        </p:nvSpPr>
        <p:spPr>
          <a:xfrm>
            <a:off x="457200" y="-71462"/>
            <a:ext cx="8229600" cy="1219200"/>
          </a:xfrm>
        </p:spPr>
        <p:txBody>
          <a:bodyPr/>
          <a:lstStyle/>
          <a:p>
            <a:r>
              <a:rPr lang="en-IN" dirty="0" smtClean="0"/>
              <a:t>The Eyes of </a:t>
            </a:r>
            <a:r>
              <a:rPr lang="en-IN" dirty="0" err="1" smtClean="0"/>
              <a:t>Guetete</a:t>
            </a:r>
            <a:r>
              <a:rPr lang="en-IN" dirty="0" smtClean="0"/>
              <a:t> </a:t>
            </a:r>
            <a:r>
              <a:rPr lang="en-IN" dirty="0" err="1" smtClean="0"/>
              <a:t>Emerita</a:t>
            </a:r>
            <a:r>
              <a:rPr lang="en-IN" dirty="0" smtClean="0"/>
              <a:t> (1996)</a:t>
            </a:r>
            <a:endParaRPr lang="en-IN" dirty="0"/>
          </a:p>
        </p:txBody>
      </p:sp>
      <p:pic>
        <p:nvPicPr>
          <p:cNvPr id="29698" name="Picture 2" descr="20110430103515-7"/>
          <p:cNvPicPr>
            <a:picLocks noChangeAspect="1" noChangeArrowheads="1"/>
          </p:cNvPicPr>
          <p:nvPr/>
        </p:nvPicPr>
        <p:blipFill>
          <a:blip r:embed="rId2"/>
          <a:srcRect l="7632" t="16055" r="8165" b="12844"/>
          <a:stretch>
            <a:fillRect/>
          </a:stretch>
        </p:blipFill>
        <p:spPr bwMode="auto">
          <a:xfrm>
            <a:off x="3071802" y="3429000"/>
            <a:ext cx="5357850" cy="3019879"/>
          </a:xfrm>
          <a:prstGeom prst="rect">
            <a:avLst/>
          </a:prstGeom>
          <a:noFill/>
        </p:spPr>
      </p:pic>
      <p:sp>
        <p:nvSpPr>
          <p:cNvPr id="5" name="TextBox 4"/>
          <p:cNvSpPr txBox="1"/>
          <p:nvPr/>
        </p:nvSpPr>
        <p:spPr>
          <a:xfrm>
            <a:off x="500034" y="2556213"/>
            <a:ext cx="8143932" cy="3170099"/>
          </a:xfrm>
          <a:prstGeom prst="rect">
            <a:avLst/>
          </a:prstGeom>
          <a:noFill/>
        </p:spPr>
        <p:txBody>
          <a:bodyPr wrap="square" rtlCol="0">
            <a:spAutoFit/>
          </a:bodyPr>
          <a:lstStyle/>
          <a:p>
            <a:r>
              <a:rPr lang="en-US" sz="2000" dirty="0" smtClean="0">
                <a:latin typeface="Andalus" pitchFamily="18" charset="-78"/>
                <a:cs typeface="Andalus" pitchFamily="18" charset="-78"/>
              </a:rPr>
              <a:t>The right eye is blackened. It is filled with sorrow and disparity whereas the eye on the left hand side is brighter, healthier and shows happiness in the person. </a:t>
            </a:r>
          </a:p>
          <a:p>
            <a:r>
              <a:rPr lang="en-US" sz="2000" dirty="0" smtClean="0">
                <a:latin typeface="Andalus" pitchFamily="18" charset="-78"/>
                <a:cs typeface="Andalus" pitchFamily="18" charset="-78"/>
              </a:rPr>
              <a:t>Placing the two                                                                                                                 photographs together                                                                                                           helps the reader in                                                                                                 understanding the ill                                                                                                                  effect and be aware of                                                                                                                      the problems war                                                                                                            creates.                     </a:t>
            </a:r>
            <a:endParaRPr lang="en-IN" sz="2000" dirty="0">
              <a:latin typeface="Andalus" pitchFamily="18" charset="-78"/>
              <a:cs typeface="Andalus" pitchFamily="18"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hlinkClick r:id="rId2"/>
              </a:rPr>
              <a:t>http://metroartwork.com/alfredo-jaar-biography-artwork-m-96.html</a:t>
            </a:r>
            <a:endParaRPr lang="en-IN" dirty="0" smtClean="0"/>
          </a:p>
          <a:p>
            <a:r>
              <a:rPr lang="en-IN" dirty="0" smtClean="0">
                <a:hlinkClick r:id="rId3"/>
              </a:rPr>
              <a:t>http://resonancefm.com/wp-content/uploads/2008/02/alfredo-jaar-head-shot.jpg</a:t>
            </a:r>
            <a:endParaRPr lang="en-IN" dirty="0" smtClean="0"/>
          </a:p>
          <a:p>
            <a:r>
              <a:rPr lang="en-IN" dirty="0" smtClean="0">
                <a:hlinkClick r:id="rId4"/>
              </a:rPr>
              <a:t>http://www.artnet.com/Galleries/Exhibitions.asp?gid=652&amp;cid=98404&amp;source=2&amp;type=2</a:t>
            </a:r>
            <a:endParaRPr lang="en-IN" dirty="0" smtClean="0"/>
          </a:p>
          <a:p>
            <a:r>
              <a:rPr lang="en-IN" dirty="0" smtClean="0">
                <a:hlinkClick r:id="rId5"/>
              </a:rPr>
              <a:t>http://artnews.org/files/0000061000/0000060500.jpg/Alfredo_Jaar.jpg</a:t>
            </a:r>
            <a:endParaRPr lang="en-IN" dirty="0" smtClean="0"/>
          </a:p>
          <a:p>
            <a:r>
              <a:rPr lang="en-IN" dirty="0" smtClean="0">
                <a:hlinkClick r:id="rId6"/>
              </a:rPr>
              <a:t>http://www.art21.org/videos/segment-alfredo-jaar-in-protest</a:t>
            </a:r>
            <a:endParaRPr lang="en-IN" dirty="0" smtClean="0"/>
          </a:p>
          <a:p>
            <a:endParaRPr lang="en-IN" dirty="0" smtClean="0"/>
          </a:p>
          <a:p>
            <a:endParaRPr lang="en-IN" dirty="0" smtClean="0"/>
          </a:p>
          <a:p>
            <a:endParaRPr lang="en-IN" dirty="0" smtClean="0"/>
          </a:p>
          <a:p>
            <a:endParaRPr lang="en-IN" dirty="0"/>
          </a:p>
        </p:txBody>
      </p:sp>
      <p:sp>
        <p:nvSpPr>
          <p:cNvPr id="2" name="Title 1"/>
          <p:cNvSpPr>
            <a:spLocks noGrp="1"/>
          </p:cNvSpPr>
          <p:nvPr>
            <p:ph type="title"/>
          </p:nvPr>
        </p:nvSpPr>
        <p:spPr/>
        <p:txBody>
          <a:bodyPr/>
          <a:lstStyle/>
          <a:p>
            <a:r>
              <a:rPr lang="en-US" dirty="0" smtClean="0"/>
              <a:t>BIBLIOGRAPHY…</a:t>
            </a:r>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N" dirty="0" smtClean="0">
                <a:hlinkClick r:id="rId2"/>
              </a:rPr>
              <a:t>http://www.e-flux.com/shows/view/9462</a:t>
            </a:r>
            <a:endParaRPr lang="en-IN" dirty="0" smtClean="0"/>
          </a:p>
          <a:p>
            <a:r>
              <a:rPr lang="en-IN" dirty="0" smtClean="0">
                <a:hlinkClick r:id="rId3"/>
              </a:rPr>
              <a:t>http://hoodmuseum.dartmouth.edu/collections/recent/200617.html</a:t>
            </a:r>
            <a:endParaRPr lang="en-IN" dirty="0" smtClean="0"/>
          </a:p>
          <a:p>
            <a:r>
              <a:rPr lang="en-IN" dirty="0" smtClean="0">
                <a:hlinkClick r:id="rId4"/>
              </a:rPr>
              <a:t>http://query.nytimes.com/gst/fullpage.html?res=9B03E6DE1331F933A25750C0A9609C8B63</a:t>
            </a:r>
            <a:endParaRPr lang="en-IN" dirty="0" smtClean="0"/>
          </a:p>
          <a:p>
            <a:endParaRPr lang="en-IN" dirty="0" smtClean="0"/>
          </a:p>
          <a:p>
            <a:endParaRPr lang="en-IN" dirty="0"/>
          </a:p>
        </p:txBody>
      </p:sp>
      <p:sp>
        <p:nvSpPr>
          <p:cNvPr id="3" name="Title 2"/>
          <p:cNvSpPr>
            <a:spLocks noGrp="1"/>
          </p:cNvSpPr>
          <p:nvPr>
            <p:ph type="title"/>
          </p:nvPr>
        </p:nvSpPr>
        <p:spPr/>
        <p:txBody>
          <a:bodyPr/>
          <a:lstStyle/>
          <a:p>
            <a:r>
              <a:rPr smtClean="0"/>
              <a:t>BIBLIOGRAPHY</a:t>
            </a:r>
            <a:r>
              <a:rPr lang="en-IN" dirty="0" smtClean="0"/>
              <a:t>…</a:t>
            </a:r>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resonancefm.com/wp-content/uploads/2008/02/alfredo-jaar-head-sho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1028" name="AutoShape 4" descr="http://resonancefm.com/wp-content/uploads/2008/02/alfredo-jaar-head-sho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1029" name="Picture 5" descr="C:\Users\compaq\Desktop\alfredo jaar.jpg"/>
          <p:cNvPicPr>
            <a:picLocks noChangeAspect="1" noChangeArrowheads="1"/>
          </p:cNvPicPr>
          <p:nvPr/>
        </p:nvPicPr>
        <p:blipFill>
          <a:blip r:embed="rId2"/>
          <a:srcRect/>
          <a:stretch>
            <a:fillRect/>
          </a:stretch>
        </p:blipFill>
        <p:spPr bwMode="auto">
          <a:xfrm>
            <a:off x="928662" y="428604"/>
            <a:ext cx="7572428" cy="603617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00272"/>
            <a:ext cx="8229600" cy="4572000"/>
          </a:xfrm>
        </p:spPr>
        <p:txBody>
          <a:bodyPr>
            <a:normAutofit/>
          </a:bodyPr>
          <a:lstStyle/>
          <a:p>
            <a:r>
              <a:rPr lang="en-IN" sz="2800" dirty="0" smtClean="0">
                <a:latin typeface="Andalus" pitchFamily="18" charset="-78"/>
                <a:cs typeface="Andalus" pitchFamily="18" charset="-78"/>
              </a:rPr>
              <a:t>Alfredo Jaar is an ARTIST, ARCHITECT AND A FILMMAKER. </a:t>
            </a:r>
          </a:p>
          <a:p>
            <a:r>
              <a:rPr lang="en-IN" sz="2800" dirty="0" smtClean="0">
                <a:latin typeface="Andalus" pitchFamily="18" charset="-78"/>
                <a:cs typeface="Andalus" pitchFamily="18" charset="-78"/>
              </a:rPr>
              <a:t>He was born in the year 1956 in Santiago de Chile.</a:t>
            </a:r>
          </a:p>
          <a:p>
            <a:r>
              <a:rPr lang="en-IN" sz="2800" dirty="0" smtClean="0">
                <a:latin typeface="Andalus" pitchFamily="18" charset="-78"/>
                <a:cs typeface="Andalus" pitchFamily="18" charset="-78"/>
              </a:rPr>
              <a:t>He lives in New York.</a:t>
            </a:r>
          </a:p>
          <a:p>
            <a:r>
              <a:rPr lang="en-IN" sz="2800" dirty="0" smtClean="0">
                <a:latin typeface="Andalus" pitchFamily="18" charset="-78"/>
                <a:cs typeface="Andalus" pitchFamily="18" charset="-78"/>
              </a:rPr>
              <a:t>He studied architecture and film direction before moving to New York in the early 80s. </a:t>
            </a:r>
          </a:p>
          <a:p>
            <a:r>
              <a:rPr lang="en-IN" sz="2800" dirty="0" smtClean="0">
                <a:latin typeface="Andalus" pitchFamily="18" charset="-78"/>
                <a:cs typeface="Andalus" pitchFamily="18" charset="-78"/>
              </a:rPr>
              <a:t>He is known for his wonderful installation arts. </a:t>
            </a:r>
          </a:p>
        </p:txBody>
      </p:sp>
      <p:sp>
        <p:nvSpPr>
          <p:cNvPr id="2" name="Title 1"/>
          <p:cNvSpPr>
            <a:spLocks noGrp="1"/>
          </p:cNvSpPr>
          <p:nvPr>
            <p:ph type="title"/>
          </p:nvPr>
        </p:nvSpPr>
        <p:spPr>
          <a:xfrm>
            <a:off x="571472" y="352412"/>
            <a:ext cx="8229600" cy="1219200"/>
          </a:xfrm>
        </p:spPr>
        <p:txBody>
          <a:bodyPr>
            <a:normAutofit/>
          </a:bodyPr>
          <a:lstStyle/>
          <a:p>
            <a:r>
              <a:rPr lang="en-US" sz="5400" b="1" dirty="0" smtClean="0"/>
              <a:t>Alfredo Jaar’s life…</a:t>
            </a:r>
            <a:endParaRPr lang="en-IN" sz="5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85958"/>
            <a:ext cx="8229600" cy="4572000"/>
          </a:xfrm>
        </p:spPr>
        <p:txBody>
          <a:bodyPr>
            <a:noAutofit/>
          </a:bodyPr>
          <a:lstStyle/>
          <a:p>
            <a:r>
              <a:rPr lang="en-IN" sz="2800" dirty="0" smtClean="0">
                <a:latin typeface="Andalus" pitchFamily="18" charset="-78"/>
                <a:cs typeface="Andalus" pitchFamily="18" charset="-78"/>
              </a:rPr>
              <a:t>Jaar’s works are very popular and have been exhibited in several parts of the world. He has participated in many events , in Venice, Sao Paolo, Johannesburg, Sydney, Istanbul and Kwangju Biennales and many other places. </a:t>
            </a:r>
          </a:p>
          <a:p>
            <a:r>
              <a:rPr lang="en-IN" sz="2800" dirty="0" smtClean="0">
                <a:latin typeface="Andalus" pitchFamily="18" charset="-78"/>
                <a:cs typeface="Andalus" pitchFamily="18" charset="-78"/>
              </a:rPr>
              <a:t>A few of the recent exhibitions were at the New Museum in New York, The Whitechapel in London, the Museum of Contemporary Art in Chicago, the Pergamon Museum in Berlin and the Moderna Museet in Stockholm.</a:t>
            </a:r>
          </a:p>
          <a:p>
            <a:pPr>
              <a:buNone/>
            </a:pPr>
            <a:endParaRPr lang="en-IN" sz="2800" dirty="0" smtClean="0">
              <a:latin typeface="Andalus" pitchFamily="18" charset="-78"/>
              <a:cs typeface="Andalus" pitchFamily="18" charset="-78"/>
            </a:endParaRPr>
          </a:p>
        </p:txBody>
      </p:sp>
      <p:sp>
        <p:nvSpPr>
          <p:cNvPr id="2" name="Title 1"/>
          <p:cNvSpPr>
            <a:spLocks noGrp="1"/>
          </p:cNvSpPr>
          <p:nvPr>
            <p:ph type="title"/>
          </p:nvPr>
        </p:nvSpPr>
        <p:spPr>
          <a:xfrm>
            <a:off x="357158" y="285728"/>
            <a:ext cx="8786874" cy="1219200"/>
          </a:xfrm>
        </p:spPr>
        <p:txBody>
          <a:bodyPr>
            <a:noAutofit/>
          </a:bodyPr>
          <a:lstStyle/>
          <a:p>
            <a:r>
              <a:rPr sz="5400" b="1" smtClean="0"/>
              <a:t>Alfredo Jaar’s life…</a:t>
            </a:r>
            <a:r>
              <a:rPr lang="en-US" sz="4400" dirty="0" smtClean="0"/>
              <a:t>(</a:t>
            </a:r>
            <a:r>
              <a:rPr lang="en-US" sz="4400" dirty="0" err="1" smtClean="0"/>
              <a:t>cntd</a:t>
            </a:r>
            <a:r>
              <a:rPr lang="en-US" sz="4400" dirty="0" smtClean="0"/>
              <a:t>.)</a:t>
            </a:r>
            <a:endParaRPr lang="en-IN" sz="4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500174"/>
            <a:ext cx="8329642" cy="5072098"/>
          </a:xfrm>
        </p:spPr>
        <p:txBody>
          <a:bodyPr>
            <a:normAutofit/>
          </a:bodyPr>
          <a:lstStyle/>
          <a:p>
            <a:r>
              <a:rPr lang="en-IN" dirty="0" smtClean="0">
                <a:latin typeface="Andalus" pitchFamily="18" charset="-78"/>
                <a:cs typeface="Andalus" pitchFamily="18" charset="-78"/>
              </a:rPr>
              <a:t>Problems like:</a:t>
            </a:r>
          </a:p>
          <a:p>
            <a:pPr>
              <a:buFont typeface="Courier New" pitchFamily="49" charset="0"/>
              <a:buChar char="o"/>
            </a:pPr>
            <a:r>
              <a:rPr lang="en-IN" dirty="0" smtClean="0">
                <a:latin typeface="Andalus" pitchFamily="18" charset="-78"/>
                <a:cs typeface="Andalus" pitchFamily="18" charset="-78"/>
              </a:rPr>
              <a:t>Military conflicts</a:t>
            </a:r>
          </a:p>
          <a:p>
            <a:pPr>
              <a:buFont typeface="Courier New" pitchFamily="49" charset="0"/>
              <a:buChar char="o"/>
            </a:pPr>
            <a:r>
              <a:rPr lang="en-IN" dirty="0" smtClean="0">
                <a:latin typeface="Andalus" pitchFamily="18" charset="-78"/>
                <a:cs typeface="Andalus" pitchFamily="18" charset="-78"/>
              </a:rPr>
              <a:t>Inequalities of power between industrialized and developing countries</a:t>
            </a:r>
          </a:p>
          <a:p>
            <a:pPr>
              <a:buFont typeface="Courier New" pitchFamily="49" charset="0"/>
              <a:buChar char="o"/>
            </a:pPr>
            <a:r>
              <a:rPr lang="en-IN" dirty="0" smtClean="0">
                <a:latin typeface="Andalus" pitchFamily="18" charset="-78"/>
                <a:cs typeface="Andalus" pitchFamily="18" charset="-78"/>
              </a:rPr>
              <a:t>Corruption</a:t>
            </a:r>
          </a:p>
          <a:p>
            <a:pPr>
              <a:buFont typeface="Courier New" pitchFamily="49" charset="0"/>
              <a:buChar char="o"/>
            </a:pPr>
            <a:r>
              <a:rPr lang="en-US" dirty="0" smtClean="0">
                <a:latin typeface="Andalus" pitchFamily="18" charset="-78"/>
                <a:cs typeface="Andalus" pitchFamily="18" charset="-78"/>
              </a:rPr>
              <a:t>Etc.</a:t>
            </a:r>
            <a:endParaRPr lang="en-IN" dirty="0" smtClean="0">
              <a:latin typeface="Andalus" pitchFamily="18" charset="-78"/>
              <a:cs typeface="Andalus" pitchFamily="18" charset="-78"/>
            </a:endParaRPr>
          </a:p>
          <a:p>
            <a:r>
              <a:rPr lang="en-IN" dirty="0" smtClean="0">
                <a:latin typeface="Andalus" pitchFamily="18" charset="-78"/>
                <a:cs typeface="Andalus" pitchFamily="18" charset="-78"/>
              </a:rPr>
              <a:t>He uses a lot of photography in his art works</a:t>
            </a:r>
          </a:p>
          <a:p>
            <a:r>
              <a:rPr lang="en-IN" dirty="0" smtClean="0">
                <a:latin typeface="Andalus" pitchFamily="18" charset="-78"/>
                <a:cs typeface="Andalus" pitchFamily="18" charset="-78"/>
              </a:rPr>
              <a:t>His best artwork was the </a:t>
            </a:r>
            <a:r>
              <a:rPr lang="en-IN" b="1" i="1" dirty="0" smtClean="0">
                <a:solidFill>
                  <a:schemeClr val="tx1">
                    <a:lumMod val="95000"/>
                  </a:schemeClr>
                </a:solidFill>
                <a:latin typeface="Andalus" pitchFamily="18" charset="-78"/>
                <a:cs typeface="Andalus" pitchFamily="18" charset="-78"/>
              </a:rPr>
              <a:t>The Rwanda Project</a:t>
            </a:r>
            <a:r>
              <a:rPr lang="en-IN" dirty="0" smtClean="0">
                <a:latin typeface="Andalus" pitchFamily="18" charset="-78"/>
                <a:cs typeface="Andalus" pitchFamily="18" charset="-78"/>
              </a:rPr>
              <a:t> which lasted for 6 long years. This art work was about the Rwandan genocide which took place in the year 1994.</a:t>
            </a:r>
          </a:p>
          <a:p>
            <a:endParaRPr lang="en-IN" dirty="0">
              <a:latin typeface="Andalus" pitchFamily="18" charset="-78"/>
              <a:cs typeface="Andalus" pitchFamily="18" charset="-78"/>
            </a:endParaRPr>
          </a:p>
        </p:txBody>
      </p:sp>
      <p:sp>
        <p:nvSpPr>
          <p:cNvPr id="2" name="Title 1"/>
          <p:cNvSpPr>
            <a:spLocks noGrp="1"/>
          </p:cNvSpPr>
          <p:nvPr>
            <p:ph type="title"/>
          </p:nvPr>
        </p:nvSpPr>
        <p:spPr>
          <a:xfrm>
            <a:off x="285720" y="214290"/>
            <a:ext cx="9115428" cy="1071570"/>
          </a:xfrm>
        </p:spPr>
        <p:txBody>
          <a:bodyPr>
            <a:normAutofit/>
          </a:bodyPr>
          <a:lstStyle/>
          <a:p>
            <a:r>
              <a:rPr lang="en-IN" sz="5400" b="1" dirty="0" smtClean="0"/>
              <a:t> Jaar’s Artworks…</a:t>
            </a:r>
            <a:endParaRPr lang="en-IN" sz="5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4488"/>
            <a:ext cx="8229600" cy="4572000"/>
          </a:xfrm>
        </p:spPr>
        <p:txBody>
          <a:bodyPr>
            <a:normAutofit/>
          </a:bodyPr>
          <a:lstStyle/>
          <a:p>
            <a:r>
              <a:rPr lang="en-IN" dirty="0" smtClean="0">
                <a:latin typeface="Andalus" pitchFamily="18" charset="-78"/>
                <a:cs typeface="Andalus" pitchFamily="18" charset="-78"/>
              </a:rPr>
              <a:t>In all his installation art works, photographs, his films and community projects, Alfredo Jaar tries to show the public’s insensitivity towards different problems occurring in the world today. </a:t>
            </a:r>
          </a:p>
          <a:p>
            <a:r>
              <a:rPr lang="en-IN" dirty="0" smtClean="0">
                <a:latin typeface="Andalus" pitchFamily="18" charset="-78"/>
                <a:cs typeface="Andalus" pitchFamily="18" charset="-78"/>
              </a:rPr>
              <a:t>One can clearly notice the various problems Jaar tries to depict in his art works. </a:t>
            </a:r>
          </a:p>
          <a:p>
            <a:pPr>
              <a:buNone/>
            </a:pPr>
            <a:endParaRPr lang="en-IN" dirty="0" smtClean="0">
              <a:latin typeface="Andalus" pitchFamily="18" charset="-78"/>
              <a:cs typeface="Andalus" pitchFamily="18" charset="-78"/>
            </a:endParaRPr>
          </a:p>
        </p:txBody>
      </p:sp>
      <p:sp>
        <p:nvSpPr>
          <p:cNvPr id="4" name="Title 3"/>
          <p:cNvSpPr>
            <a:spLocks noGrp="1"/>
          </p:cNvSpPr>
          <p:nvPr>
            <p:ph type="title"/>
          </p:nvPr>
        </p:nvSpPr>
        <p:spPr>
          <a:xfrm>
            <a:off x="600076" y="152400"/>
            <a:ext cx="9044022" cy="1219200"/>
          </a:xfrm>
        </p:spPr>
        <p:txBody>
          <a:bodyPr>
            <a:noAutofit/>
          </a:bodyPr>
          <a:lstStyle/>
          <a:p>
            <a:r>
              <a:rPr lang="en-IN" sz="5000" b="1" dirty="0" smtClean="0">
                <a:cs typeface="Andalus" pitchFamily="18" charset="-78"/>
              </a:rPr>
              <a:t>Jaar’s Artworks…</a:t>
            </a:r>
            <a:r>
              <a:rPr lang="en-IN" sz="5000" dirty="0" smtClean="0">
                <a:cs typeface="Andalus" pitchFamily="18" charset="-78"/>
              </a:rPr>
              <a:t>(cntd.)</a:t>
            </a:r>
            <a:endParaRPr lang="en-IN" sz="5000" dirty="0">
              <a:cs typeface="Andalus" pitchFamily="18"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t>Some of his artworks…</a:t>
            </a:r>
            <a:endParaRPr lang="en-IN" sz="5400" b="1" dirty="0"/>
          </a:p>
        </p:txBody>
      </p:sp>
      <p:sp>
        <p:nvSpPr>
          <p:cNvPr id="3" name="Content Placeholder 2"/>
          <p:cNvSpPr>
            <a:spLocks noGrp="1"/>
          </p:cNvSpPr>
          <p:nvPr>
            <p:ph sz="half" idx="1"/>
          </p:nvPr>
        </p:nvSpPr>
        <p:spPr>
          <a:xfrm>
            <a:off x="571472" y="1500206"/>
            <a:ext cx="4059936" cy="4572000"/>
          </a:xfrm>
        </p:spPr>
        <p:txBody>
          <a:bodyPr>
            <a:noAutofit/>
          </a:bodyPr>
          <a:lstStyle/>
          <a:p>
            <a:r>
              <a:rPr lang="en-IN" dirty="0" smtClean="0">
                <a:latin typeface="Andalus" pitchFamily="18" charset="-78"/>
                <a:cs typeface="Andalus" pitchFamily="18" charset="-78"/>
              </a:rPr>
              <a:t>Gold in the Morning - 1986</a:t>
            </a:r>
          </a:p>
          <a:p>
            <a:r>
              <a:rPr lang="en-IN" dirty="0" smtClean="0">
                <a:latin typeface="Andalus" pitchFamily="18" charset="-78"/>
                <a:cs typeface="Andalus" pitchFamily="18" charset="-78"/>
              </a:rPr>
              <a:t>Coyote! - 1988</a:t>
            </a:r>
          </a:p>
          <a:p>
            <a:r>
              <a:rPr lang="en-IN" dirty="0" smtClean="0">
                <a:latin typeface="Andalus" pitchFamily="18" charset="-78"/>
                <a:cs typeface="Andalus" pitchFamily="18" charset="-78"/>
              </a:rPr>
              <a:t>Rushes - 1986-1987</a:t>
            </a:r>
          </a:p>
          <a:p>
            <a:r>
              <a:rPr lang="en-US" dirty="0" smtClean="0">
                <a:latin typeface="Andalus" pitchFamily="18" charset="-78"/>
                <a:cs typeface="Andalus" pitchFamily="18" charset="-78"/>
              </a:rPr>
              <a:t>Three women - 2010</a:t>
            </a:r>
            <a:endParaRPr lang="en-IN" dirty="0" smtClean="0">
              <a:latin typeface="Andalus" pitchFamily="18" charset="-78"/>
              <a:cs typeface="Andalus" pitchFamily="18" charset="-78"/>
            </a:endParaRPr>
          </a:p>
          <a:p>
            <a:r>
              <a:rPr lang="en-IN" dirty="0" smtClean="0">
                <a:latin typeface="Andalus" pitchFamily="18" charset="-78"/>
                <a:cs typeface="Andalus" pitchFamily="18" charset="-78"/>
              </a:rPr>
              <a:t>The Fire Next Time - 1989 </a:t>
            </a:r>
          </a:p>
          <a:p>
            <a:r>
              <a:rPr lang="en-IN" dirty="0" smtClean="0">
                <a:latin typeface="Andalus" pitchFamily="18" charset="-78"/>
                <a:cs typeface="Andalus" pitchFamily="18" charset="-78"/>
              </a:rPr>
              <a:t>Geography + War - 1989</a:t>
            </a:r>
          </a:p>
          <a:p>
            <a:r>
              <a:rPr lang="en-IN" dirty="0" err="1" smtClean="0">
                <a:latin typeface="Andalus" pitchFamily="18" charset="-78"/>
                <a:cs typeface="Andalus" pitchFamily="18" charset="-78"/>
              </a:rPr>
              <a:t>Muxima</a:t>
            </a:r>
            <a:r>
              <a:rPr lang="en-IN" dirty="0" smtClean="0">
                <a:latin typeface="Andalus" pitchFamily="18" charset="-78"/>
                <a:cs typeface="Andalus" pitchFamily="18" charset="-78"/>
              </a:rPr>
              <a:t> - 2050</a:t>
            </a:r>
          </a:p>
          <a:p>
            <a:r>
              <a:rPr lang="en-IN" dirty="0" smtClean="0">
                <a:latin typeface="Andalus" pitchFamily="18" charset="-78"/>
                <a:cs typeface="Andalus" pitchFamily="18" charset="-78"/>
              </a:rPr>
              <a:t>Real Pictures - 1995</a:t>
            </a:r>
          </a:p>
          <a:p>
            <a:r>
              <a:rPr lang="en-IN" dirty="0" smtClean="0">
                <a:latin typeface="Andalus" pitchFamily="18" charset="-78"/>
                <a:cs typeface="Andalus" pitchFamily="18" charset="-78"/>
              </a:rPr>
              <a:t>red lights in the Cupola - 1999 </a:t>
            </a:r>
          </a:p>
          <a:p>
            <a:endParaRPr lang="en-IN" dirty="0">
              <a:latin typeface="Andalus" pitchFamily="18" charset="-78"/>
              <a:cs typeface="Andalus" pitchFamily="18" charset="-78"/>
            </a:endParaRPr>
          </a:p>
        </p:txBody>
      </p:sp>
      <p:sp>
        <p:nvSpPr>
          <p:cNvPr id="4" name="Content Placeholder 3"/>
          <p:cNvSpPr>
            <a:spLocks noGrp="1"/>
          </p:cNvSpPr>
          <p:nvPr>
            <p:ph sz="half" idx="2"/>
          </p:nvPr>
        </p:nvSpPr>
        <p:spPr/>
        <p:txBody>
          <a:bodyPr/>
          <a:lstStyle/>
          <a:p>
            <a:r>
              <a:rPr lang="en-IN" dirty="0" smtClean="0">
                <a:latin typeface="Andalus" pitchFamily="18" charset="-78"/>
                <a:cs typeface="Andalus" pitchFamily="18" charset="-78"/>
              </a:rPr>
              <a:t>Rwanda Project - 1994–2000 </a:t>
            </a:r>
          </a:p>
          <a:p>
            <a:r>
              <a:rPr lang="en-IN" dirty="0" smtClean="0">
                <a:latin typeface="Andalus" pitchFamily="18" charset="-78"/>
                <a:cs typeface="Andalus" pitchFamily="18" charset="-78"/>
              </a:rPr>
              <a:t>The Sound of Silence - 2006</a:t>
            </a:r>
          </a:p>
          <a:p>
            <a:r>
              <a:rPr lang="en-IN" dirty="0" smtClean="0"/>
              <a:t>Cien Anos de Soledad - 1985</a:t>
            </a:r>
          </a:p>
          <a:p>
            <a:r>
              <a:rPr lang="en-IN" dirty="0" smtClean="0"/>
              <a:t>The Marx Lounge – 2011</a:t>
            </a:r>
          </a:p>
          <a:p>
            <a:r>
              <a:rPr lang="en-US" dirty="0" smtClean="0">
                <a:latin typeface="Andalus" pitchFamily="18" charset="-78"/>
                <a:cs typeface="Andalus" pitchFamily="18" charset="-78"/>
              </a:rPr>
              <a:t>Unseen - 1994</a:t>
            </a:r>
            <a:endParaRPr lang="en-IN" dirty="0" smtClean="0">
              <a:latin typeface="Andalus" pitchFamily="18" charset="-78"/>
              <a:cs typeface="Andalus" pitchFamily="18" charset="-78"/>
            </a:endParaRPr>
          </a:p>
          <a:p>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16"/>
            <a:ext cx="8229600" cy="1219200"/>
          </a:xfrm>
        </p:spPr>
        <p:txBody>
          <a:bodyPr/>
          <a:lstStyle/>
          <a:p>
            <a:r>
              <a:rPr lang="en-IN" dirty="0" smtClean="0"/>
              <a:t>Cien Anos de Soledad (1985)</a:t>
            </a:r>
            <a:endParaRPr lang="en-IN" dirty="0"/>
          </a:p>
        </p:txBody>
      </p:sp>
      <p:sp>
        <p:nvSpPr>
          <p:cNvPr id="2" name="Content Placeholder 1"/>
          <p:cNvSpPr>
            <a:spLocks noGrp="1"/>
          </p:cNvSpPr>
          <p:nvPr>
            <p:ph idx="1"/>
          </p:nvPr>
        </p:nvSpPr>
        <p:spPr>
          <a:xfrm>
            <a:off x="485804" y="1285860"/>
            <a:ext cx="8229600" cy="4572000"/>
          </a:xfrm>
        </p:spPr>
        <p:txBody>
          <a:bodyPr>
            <a:normAutofit/>
          </a:bodyPr>
          <a:lstStyle/>
          <a:p>
            <a:pPr marL="0" indent="0">
              <a:buNone/>
            </a:pPr>
            <a:r>
              <a:rPr lang="en-US" sz="2000" dirty="0" smtClean="0">
                <a:latin typeface="Andalus" pitchFamily="18" charset="-78"/>
                <a:cs typeface="Andalus" pitchFamily="18" charset="-78"/>
              </a:rPr>
              <a:t>These are neon lights which stand out as compared to the other kinds. </a:t>
            </a:r>
          </a:p>
          <a:p>
            <a:pPr marL="0" indent="0">
              <a:buNone/>
            </a:pPr>
            <a:r>
              <a:rPr lang="en-US" sz="2000" dirty="0" smtClean="0">
                <a:latin typeface="Andalus" pitchFamily="18" charset="-78"/>
                <a:cs typeface="Andalus" pitchFamily="18" charset="-78"/>
              </a:rPr>
              <a:t>“</a:t>
            </a:r>
            <a:r>
              <a:rPr lang="en-IN" sz="2000" dirty="0" smtClean="0">
                <a:latin typeface="Andalus" pitchFamily="18" charset="-78"/>
                <a:cs typeface="Andalus" pitchFamily="18" charset="-78"/>
              </a:rPr>
              <a:t>Cien Anos de Soledad” means, “One hundred years of solitude”, immediately after which it says, “no realmente” which means, “not really” in English. </a:t>
            </a:r>
          </a:p>
        </p:txBody>
      </p:sp>
      <p:pic>
        <p:nvPicPr>
          <p:cNvPr id="6" name="Picture 2" descr="20110430102454-1"/>
          <p:cNvPicPr>
            <a:picLocks noChangeAspect="1" noChangeArrowheads="1"/>
          </p:cNvPicPr>
          <p:nvPr/>
        </p:nvPicPr>
        <p:blipFill>
          <a:blip r:embed="rId2"/>
          <a:srcRect/>
          <a:stretch>
            <a:fillRect/>
          </a:stretch>
        </p:blipFill>
        <p:spPr bwMode="auto">
          <a:xfrm>
            <a:off x="3929058" y="2428868"/>
            <a:ext cx="4857783" cy="3857652"/>
          </a:xfrm>
          <a:prstGeom prst="rect">
            <a:avLst/>
          </a:prstGeom>
          <a:noFill/>
        </p:spPr>
      </p:pic>
      <p:sp>
        <p:nvSpPr>
          <p:cNvPr id="7" name="TextBox 6"/>
          <p:cNvSpPr txBox="1"/>
          <p:nvPr/>
        </p:nvSpPr>
        <p:spPr>
          <a:xfrm>
            <a:off x="500034" y="2318462"/>
            <a:ext cx="3429024" cy="3539430"/>
          </a:xfrm>
          <a:prstGeom prst="rect">
            <a:avLst/>
          </a:prstGeom>
          <a:noFill/>
        </p:spPr>
        <p:txBody>
          <a:bodyPr wrap="square" rtlCol="0">
            <a:spAutoFit/>
          </a:bodyPr>
          <a:lstStyle/>
          <a:p>
            <a:r>
              <a:rPr lang="en-US" sz="2000" dirty="0" smtClean="0">
                <a:latin typeface="Andalus" pitchFamily="18" charset="-78"/>
                <a:cs typeface="Andalus" pitchFamily="18" charset="-78"/>
              </a:rPr>
              <a:t>According to me, the colours have been used well. White signifies peace following which are the red lights which signifies the ‘lie’ in the statement above it in white.  </a:t>
            </a:r>
          </a:p>
          <a:p>
            <a:r>
              <a:rPr lang="en-US" sz="2000" dirty="0" smtClean="0">
                <a:latin typeface="Andalus" pitchFamily="18" charset="-78"/>
                <a:cs typeface="Andalus" pitchFamily="18" charset="-78"/>
              </a:rPr>
              <a:t>This also makes me think about how, at times, people say things that are accepted as the truth, but the truth could be exactly opposite. </a:t>
            </a:r>
            <a:endParaRPr lang="en-IN" sz="2000" dirty="0">
              <a:latin typeface="Andalus" pitchFamily="18" charset="-78"/>
              <a:cs typeface="Andalus" pitchFamily="18" charset="-78"/>
            </a:endParaRPr>
          </a:p>
        </p:txBody>
      </p:sp>
      <p:sp>
        <p:nvSpPr>
          <p:cNvPr id="8" name="TextBox 7"/>
          <p:cNvSpPr txBox="1"/>
          <p:nvPr/>
        </p:nvSpPr>
        <p:spPr>
          <a:xfrm>
            <a:off x="285720" y="5786454"/>
            <a:ext cx="3857652" cy="923330"/>
          </a:xfrm>
          <a:prstGeom prst="rect">
            <a:avLst/>
          </a:prstGeom>
          <a:noFill/>
        </p:spPr>
        <p:txBody>
          <a:bodyPr wrap="square" rtlCol="0">
            <a:spAutoFit/>
          </a:bodyPr>
          <a:lstStyle/>
          <a:p>
            <a:r>
              <a:rPr lang="en-US" dirty="0" smtClean="0">
                <a:solidFill>
                  <a:srgbClr val="00B050"/>
                </a:solidFill>
              </a:rPr>
              <a:t>I like that you have written what you felt, </a:t>
            </a:r>
            <a:r>
              <a:rPr lang="en-US" dirty="0" smtClean="0">
                <a:solidFill>
                  <a:srgbClr val="FF0000"/>
                </a:solidFill>
              </a:rPr>
              <a:t>What is your personal reaction to the medium  he uses.</a:t>
            </a:r>
            <a:endParaRPr lang="en-US"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47654"/>
            <a:ext cx="8229600" cy="1219200"/>
          </a:xfrm>
        </p:spPr>
        <p:txBody>
          <a:bodyPr/>
          <a:lstStyle/>
          <a:p>
            <a:r>
              <a:rPr smtClean="0"/>
              <a:t>Unseen (1994)</a:t>
            </a:r>
            <a:endParaRPr lang="en-IN" dirty="0"/>
          </a:p>
        </p:txBody>
      </p:sp>
      <p:pic>
        <p:nvPicPr>
          <p:cNvPr id="22532" name="Picture 4" descr="Unseen (100 days in 1994) (d)"/>
          <p:cNvPicPr>
            <a:picLocks noChangeAspect="1" noChangeArrowheads="1"/>
          </p:cNvPicPr>
          <p:nvPr/>
        </p:nvPicPr>
        <p:blipFill>
          <a:blip r:embed="rId2"/>
          <a:srcRect/>
          <a:stretch>
            <a:fillRect/>
          </a:stretch>
        </p:blipFill>
        <p:spPr bwMode="auto">
          <a:xfrm>
            <a:off x="3571868" y="2971818"/>
            <a:ext cx="5110257" cy="3457578"/>
          </a:xfrm>
          <a:prstGeom prst="rect">
            <a:avLst/>
          </a:prstGeom>
          <a:noFill/>
        </p:spPr>
      </p:pic>
      <p:sp>
        <p:nvSpPr>
          <p:cNvPr id="2" name="Content Placeholder 1"/>
          <p:cNvSpPr>
            <a:spLocks noGrp="1"/>
          </p:cNvSpPr>
          <p:nvPr>
            <p:ph idx="1"/>
          </p:nvPr>
        </p:nvSpPr>
        <p:spPr>
          <a:xfrm>
            <a:off x="428596" y="1142984"/>
            <a:ext cx="8258204" cy="1785950"/>
          </a:xfrm>
        </p:spPr>
        <p:txBody>
          <a:bodyPr>
            <a:normAutofit fontScale="92500" lnSpcReduction="10000"/>
          </a:bodyPr>
          <a:lstStyle/>
          <a:p>
            <a:pPr marL="0" indent="0">
              <a:lnSpc>
                <a:spcPct val="120000"/>
              </a:lnSpc>
              <a:buNone/>
            </a:pPr>
            <a:r>
              <a:rPr lang="en-US" sz="2000" dirty="0" smtClean="0">
                <a:latin typeface="Andalus" pitchFamily="18" charset="-78"/>
                <a:cs typeface="Andalus" pitchFamily="18" charset="-78"/>
              </a:rPr>
              <a:t>This art work of Alfredo Jaar, was in a room that was completely sealed. It had no windows and just 1 door. </a:t>
            </a:r>
          </a:p>
          <a:p>
            <a:pPr marL="0" indent="0">
              <a:lnSpc>
                <a:spcPct val="120000"/>
              </a:lnSpc>
              <a:buNone/>
            </a:pPr>
            <a:r>
              <a:rPr lang="en-US" sz="2000" dirty="0" smtClean="0">
                <a:latin typeface="Andalus" pitchFamily="18" charset="-78"/>
                <a:cs typeface="Andalus" pitchFamily="18" charset="-78"/>
              </a:rPr>
              <a:t>There are 18 black box-like structures in this artwork. They look suspended in air. They have white hidden light in the groves beneath them. These lights are the ones that help us identify the number and the different boxes and light up the room a bit.</a:t>
            </a:r>
          </a:p>
        </p:txBody>
      </p:sp>
      <p:sp>
        <p:nvSpPr>
          <p:cNvPr id="7" name="TextBox 6"/>
          <p:cNvSpPr txBox="1"/>
          <p:nvPr/>
        </p:nvSpPr>
        <p:spPr>
          <a:xfrm>
            <a:off x="428596" y="2727324"/>
            <a:ext cx="3286148" cy="4062651"/>
          </a:xfrm>
          <a:prstGeom prst="rect">
            <a:avLst/>
          </a:prstGeom>
          <a:noFill/>
        </p:spPr>
        <p:txBody>
          <a:bodyPr wrap="square" rtlCol="0">
            <a:spAutoFit/>
          </a:bodyPr>
          <a:lstStyle/>
          <a:p>
            <a:r>
              <a:rPr lang="en-US" sz="2000" dirty="0" smtClean="0">
                <a:latin typeface="Andalus" pitchFamily="18" charset="-78"/>
                <a:cs typeface="Andalus" pitchFamily="18" charset="-78"/>
              </a:rPr>
              <a:t>Because Jaar makes all of his artworks related to the political and social world and also about the problems we are facing, according to me, what he could be trying to show is the suppression of the people and how they are not allowed to state their points of view. Therefore, very little of their ‘light’ or ‘positive effects’ are seen usually.   </a:t>
            </a:r>
            <a:endParaRPr lang="en-IN" sz="2000" dirty="0" smtClean="0">
              <a:latin typeface="Andalus" pitchFamily="18" charset="-78"/>
              <a:cs typeface="Andalus" pitchFamily="18" charset="-78"/>
            </a:endParaRPr>
          </a:p>
          <a:p>
            <a:endParaRPr lang="en-IN" sz="2000"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342</TotalTime>
  <Words>885</Words>
  <Application>Microsoft Office PowerPoint</Application>
  <PresentationFormat>On-screen Show (4:3)</PresentationFormat>
  <Paragraphs>73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Paper</vt:lpstr>
      <vt:lpstr>Alfredo Jaar </vt:lpstr>
      <vt:lpstr>Slide 2</vt:lpstr>
      <vt:lpstr>Alfredo Jaar’s life…</vt:lpstr>
      <vt:lpstr>Alfredo Jaar’s life…(cntd.)</vt:lpstr>
      <vt:lpstr> Jaar’s Artworks…</vt:lpstr>
      <vt:lpstr>Jaar’s Artworks…(cntd.)</vt:lpstr>
      <vt:lpstr>Some of his artworks…</vt:lpstr>
      <vt:lpstr>Cien Anos de Soledad (1985)</vt:lpstr>
      <vt:lpstr>Unseen (1994)</vt:lpstr>
      <vt:lpstr>Muxima (2005)</vt:lpstr>
      <vt:lpstr>Three women (2010)</vt:lpstr>
      <vt:lpstr>The Marx Lounge (2011)</vt:lpstr>
      <vt:lpstr>The Eyes of Guetete Emerita (1996)</vt:lpstr>
      <vt:lpstr>BIBLIOGRAPHY…</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Alfredo Jaar</dc:title>
  <dc:creator>compaq</dc:creator>
  <cp:lastModifiedBy>ksukhani</cp:lastModifiedBy>
  <cp:revision>52</cp:revision>
  <dcterms:created xsi:type="dcterms:W3CDTF">2011-11-21T15:05:24Z</dcterms:created>
  <dcterms:modified xsi:type="dcterms:W3CDTF">2011-12-02T04:19:04Z</dcterms:modified>
</cp:coreProperties>
</file>